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8"/>
  </p:notesMasterIdLst>
  <p:sldIdLst>
    <p:sldId id="261" r:id="rId2"/>
    <p:sldId id="256" r:id="rId3"/>
    <p:sldId id="257" r:id="rId4"/>
    <p:sldId id="262" r:id="rId5"/>
    <p:sldId id="259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-96" y="-2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86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3792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721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721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7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7216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7216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22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7216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7216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944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9721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9721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20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4BC-3734-41E1-9069-65D8B69EC704}" type="datetimeFigureOut">
              <a:rPr lang="en-US" smtClean="0"/>
              <a:t>03/06/21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38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4BC-3734-41E1-9069-65D8B69EC704}" type="datetimeFigureOut">
              <a:rPr lang="en-US" smtClean="0"/>
              <a:t>03/06/21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03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4BC-3734-41E1-9069-65D8B69EC704}" type="datetimeFigureOut">
              <a:rPr lang="en-US" smtClean="0"/>
              <a:t>03/06/21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64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4BC-3734-41E1-9069-65D8B69EC704}" type="datetimeFigureOut">
              <a:rPr lang="en-US" smtClean="0"/>
              <a:t>03/06/21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71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4BC-3734-41E1-9069-65D8B69EC704}" type="datetimeFigureOut">
              <a:rPr lang="en-US" smtClean="0"/>
              <a:t>03/06/21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40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4BC-3734-41E1-9069-65D8B69EC704}" type="datetimeFigureOut">
              <a:rPr lang="en-US" smtClean="0"/>
              <a:t>03/06/21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88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4BC-3734-41E1-9069-65D8B69EC704}" type="datetimeFigureOut">
              <a:rPr lang="en-US" smtClean="0"/>
              <a:t>03/06/21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62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4BC-3734-41E1-9069-65D8B69EC704}" type="datetimeFigureOut">
              <a:rPr lang="en-US" smtClean="0"/>
              <a:t>03/06/21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06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4BC-3734-41E1-9069-65D8B69EC704}" type="datetimeFigureOut">
              <a:rPr lang="en-US" smtClean="0"/>
              <a:t>03/06/21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05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4BC-3734-41E1-9069-65D8B69EC704}" type="datetimeFigureOut">
              <a:rPr lang="en-US" smtClean="0"/>
              <a:t>03/06/21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57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04BC-3734-41E1-9069-65D8B69EC704}" type="datetimeFigureOut">
              <a:rPr lang="en-US" smtClean="0"/>
              <a:t>03/06/21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86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04BC-3734-41E1-9069-65D8B69EC704}" type="datetimeFigureOut">
              <a:rPr lang="en-US" smtClean="0"/>
              <a:t>03/06/21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‹n.›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474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pregart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93" y="154102"/>
            <a:ext cx="7886700" cy="9941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PregART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-Clinical Trial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620" y="1491376"/>
            <a:ext cx="4475638" cy="24239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en-US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en-US" alt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           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629150" y="1064029"/>
            <a:ext cx="3886200" cy="36825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en-US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ctr">
              <a:buNone/>
            </a:pPr>
            <a:endParaRPr lang="en-US" altLang="en-US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ctr">
              <a:buNone/>
            </a:pPr>
            <a:endParaRPr lang="en-US" altLang="en-US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altLang="en-US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en-US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://www.pregart.eu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60473" y="1996601"/>
            <a:ext cx="607859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5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02" y="1268017"/>
            <a:ext cx="1943815" cy="2705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3" y="1915886"/>
            <a:ext cx="4295775" cy="1621971"/>
          </a:xfrm>
          <a:prstGeom prst="rect">
            <a:avLst/>
          </a:prstGeom>
        </p:spPr>
      </p:pic>
      <p:sp>
        <p:nvSpPr>
          <p:cNvPr id="10" name="AutoShape 6" descr="Hawassa University | TOP ranked University | University Directory"/>
          <p:cNvSpPr>
            <a:spLocks noChangeAspect="1" noChangeArrowheads="1"/>
          </p:cNvSpPr>
          <p:nvPr/>
        </p:nvSpPr>
        <p:spPr bwMode="auto">
          <a:xfrm>
            <a:off x="374237" y="3815975"/>
            <a:ext cx="31337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06" y="4569623"/>
            <a:ext cx="1320859" cy="410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369" y="4512556"/>
            <a:ext cx="948484" cy="4680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578" y="4559535"/>
            <a:ext cx="1055886" cy="374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1869" y="4512556"/>
            <a:ext cx="549376" cy="5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idx="4294967295"/>
          </p:nvPr>
        </p:nvSpPr>
        <p:spPr>
          <a:xfrm>
            <a:off x="5938838" y="772886"/>
            <a:ext cx="3205162" cy="34355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  <a:scene3d>
              <a:camera prst="isometricOffAxis2Right">
                <a:rot lat="600000" lon="17759998" rev="0"/>
              </a:camera>
              <a:lightRig rig="freezing" dir="t"/>
            </a:scene3d>
            <a:sp3d z="4445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Training on REDCap Data Management </a:t>
            </a:r>
            <a:r>
              <a:rPr lang="en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Software</a:t>
            </a:r>
            <a:br>
              <a:rPr lang="en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</a:br>
            <a:r>
              <a:rPr lang="en" sz="18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April 2021</a:t>
            </a:r>
            <a:endParaRPr sz="18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solidFill>
                <a:schemeClr val="accent1"/>
              </a:solidFill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294967295"/>
          </p:nvPr>
        </p:nvSpPr>
        <p:spPr>
          <a:xfrm>
            <a:off x="1295582" y="4504763"/>
            <a:ext cx="3973104" cy="471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PregART Clinical </a:t>
            </a:r>
            <a:r>
              <a:rPr lang="en" dirty="0" smtClean="0"/>
              <a:t>Trial-HU Staff</a:t>
            </a:r>
            <a:endParaRPr dirty="0"/>
          </a:p>
        </p:txBody>
      </p:sp>
      <p:pic>
        <p:nvPicPr>
          <p:cNvPr id="60" name="Google Shape;60;p1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6" y="403420"/>
            <a:ext cx="6672943" cy="422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886" y="3657829"/>
            <a:ext cx="8817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 smtClean="0">
                <a:solidFill>
                  <a:srgbClr val="FFFF00"/>
                </a:solidFill>
              </a:rPr>
              <a:t>Dr.</a:t>
            </a:r>
            <a:r>
              <a:rPr lang="en-GB" sz="900" dirty="0" smtClean="0">
                <a:solidFill>
                  <a:srgbClr val="FFFF00"/>
                </a:solidFill>
              </a:rPr>
              <a:t> </a:t>
            </a:r>
            <a:r>
              <a:rPr lang="en-GB" sz="900" dirty="0" err="1" smtClean="0">
                <a:solidFill>
                  <a:srgbClr val="FFFF00"/>
                </a:solidFill>
              </a:rPr>
              <a:t>Dejene</a:t>
            </a:r>
            <a:r>
              <a:rPr lang="en-GB" sz="900" dirty="0" smtClean="0">
                <a:solidFill>
                  <a:srgbClr val="FFFF00"/>
                </a:solidFill>
              </a:rPr>
              <a:t> HU Coordinator &amp;  Investigator</a:t>
            </a:r>
            <a:endParaRPr lang="en-GB" sz="9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7686" y="3542412"/>
            <a:ext cx="8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rgbClr val="FFFF00"/>
                </a:solidFill>
              </a:rPr>
              <a:t>Dr.</a:t>
            </a:r>
            <a:r>
              <a:rPr lang="en-GB" sz="900" dirty="0" smtClean="0">
                <a:solidFill>
                  <a:srgbClr val="FFFF00"/>
                </a:solidFill>
              </a:rPr>
              <a:t> Abel Investigator</a:t>
            </a:r>
            <a:endParaRPr lang="en-GB" sz="9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3014" y="4071779"/>
            <a:ext cx="1170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err="1" smtClean="0">
                <a:solidFill>
                  <a:srgbClr val="FF0000"/>
                </a:solidFill>
              </a:rPr>
              <a:t>Wondwossen</a:t>
            </a:r>
            <a:r>
              <a:rPr lang="en-GB" sz="1100" b="1" dirty="0" smtClean="0">
                <a:solidFill>
                  <a:srgbClr val="FF0000"/>
                </a:solidFill>
              </a:rPr>
              <a:t> Trainer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3227" y="1957626"/>
            <a:ext cx="903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err="1" smtClean="0">
                <a:solidFill>
                  <a:srgbClr val="FFFF00"/>
                </a:solidFill>
              </a:rPr>
              <a:t>Biruk</a:t>
            </a:r>
            <a:r>
              <a:rPr lang="en-GB" sz="1050" dirty="0" smtClean="0">
                <a:solidFill>
                  <a:srgbClr val="FFFF00"/>
                </a:solidFill>
              </a:rPr>
              <a:t> Supervisor</a:t>
            </a:r>
            <a:endParaRPr lang="en-GB" sz="105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4114" y="3711475"/>
            <a:ext cx="887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rgbClr val="FFFF00"/>
                </a:solidFill>
              </a:rPr>
              <a:t>Sintayehu</a:t>
            </a:r>
            <a:r>
              <a:rPr lang="en-GB" sz="900" dirty="0" smtClean="0">
                <a:solidFill>
                  <a:srgbClr val="FFFF00"/>
                </a:solidFill>
              </a:rPr>
              <a:t> Project Manager</a:t>
            </a:r>
            <a:endParaRPr lang="en-GB" sz="9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1300" y="3657829"/>
            <a:ext cx="76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 smtClean="0">
                <a:solidFill>
                  <a:srgbClr val="FFFF00"/>
                </a:solidFill>
              </a:rPr>
              <a:t>Siraj</a:t>
            </a:r>
            <a:r>
              <a:rPr lang="en-GB" sz="800" dirty="0" smtClean="0">
                <a:solidFill>
                  <a:srgbClr val="FFFF00"/>
                </a:solidFill>
              </a:rPr>
              <a:t> Laboratory Coordinator</a:t>
            </a:r>
            <a:endParaRPr lang="en-GB" sz="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8743" y="3657829"/>
            <a:ext cx="75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 smtClean="0">
                <a:solidFill>
                  <a:srgbClr val="FFFF00"/>
                </a:solidFill>
              </a:rPr>
              <a:t>Negede</a:t>
            </a:r>
            <a:r>
              <a:rPr lang="en-GB" sz="900" dirty="0" smtClean="0">
                <a:solidFill>
                  <a:srgbClr val="FFFF00"/>
                </a:solidFill>
              </a:rPr>
              <a:t> Supervisor</a:t>
            </a:r>
            <a:endParaRPr lang="en-GB" sz="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4294967295"/>
          </p:nvPr>
        </p:nvSpPr>
        <p:spPr>
          <a:xfrm>
            <a:off x="4343400" y="2094191"/>
            <a:ext cx="1981199" cy="2406553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" sz="1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REDCap Trainer</a:t>
            </a:r>
            <a:r>
              <a:rPr lang="en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" sz="16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Expert </a:t>
            </a:r>
            <a:r>
              <a:rPr lang="en" sz="1200" dirty="0">
                <a:latin typeface="Times New Roman"/>
                <a:ea typeface="Times New Roman"/>
                <a:cs typeface="Times New Roman"/>
                <a:sym typeface="Times New Roman"/>
              </a:rPr>
              <a:t>in REDCap from Ethiopia Public Health </a:t>
            </a: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Institute (EPHI) 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6411686" cy="2155371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 of the Training:</a:t>
            </a:r>
            <a:r>
              <a:rPr lang="en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Aimed to capacitate the research team and project staff </a:t>
            </a:r>
            <a:r>
              <a:rPr lang="en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application of </a:t>
            </a:r>
            <a:r>
              <a:rPr lang="en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REDCap software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on PREGART projects data entry and reporting so that the program will generate a high quality data for the project.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15" y="2310191"/>
            <a:ext cx="4958056" cy="251712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5114" y="566056"/>
            <a:ext cx="2732315" cy="426125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5"/>
          <p:cNvSpPr txBox="1">
            <a:spLocks/>
          </p:cNvSpPr>
          <p:nvPr/>
        </p:nvSpPr>
        <p:spPr>
          <a:xfrm>
            <a:off x="1708316" y="-244929"/>
            <a:ext cx="6582723" cy="5094515"/>
          </a:xfrm>
          <a:prstGeom prst="rect">
            <a:avLst/>
          </a:prstGeom>
          <a:solidFill>
            <a:srgbClr val="FFFF00"/>
          </a:solidFill>
          <a:ln w="19050" cap="flat" cmpd="sng" algn="ctr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buClr>
                <a:schemeClr val="dk2"/>
              </a:buClr>
              <a:buSzPct val="60365"/>
              <a:buFont typeface="Arial"/>
              <a:buNone/>
            </a:pPr>
            <a:r>
              <a:rPr lang="en-GB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imes New Roman"/>
              </a:rPr>
              <a:t>Main Contents Covered in the Training:</a:t>
            </a:r>
          </a:p>
          <a:p>
            <a:pPr marL="539750" indent="-285750" algn="just">
              <a:lnSpc>
                <a:spcPct val="100000"/>
              </a:lnSpc>
              <a:spcBef>
                <a:spcPts val="1200"/>
              </a:spcBef>
              <a:buClr>
                <a:schemeClr val="dk2"/>
              </a:buClr>
              <a:buSzPct val="68750"/>
              <a:buFont typeface="Wingdings" pitchFamily="2" charset="2"/>
              <a:buChar char="v"/>
            </a:pPr>
            <a:r>
              <a:rPr lang="en-GB" sz="16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Introduction to data, data quality, data quality dimensions</a:t>
            </a:r>
          </a:p>
          <a:p>
            <a:pPr marL="539750" indent="-285750" algn="just">
              <a:lnSpc>
                <a:spcPct val="100000"/>
              </a:lnSpc>
              <a:spcBef>
                <a:spcPts val="1200"/>
              </a:spcBef>
              <a:buClr>
                <a:schemeClr val="dk2"/>
              </a:buClr>
              <a:buSzPct val="68750"/>
              <a:buFont typeface="Wingdings" pitchFamily="2" charset="2"/>
              <a:buChar char="v"/>
            </a:pP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Introduction to </a:t>
            </a:r>
            <a:r>
              <a:rPr lang="en-GB" sz="16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REDCap</a:t>
            </a: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software:</a:t>
            </a:r>
          </a:p>
          <a:p>
            <a:pPr marL="996950" indent="-285750" algn="just">
              <a:lnSpc>
                <a:spcPct val="100000"/>
              </a:lnSpc>
              <a:spcBef>
                <a:spcPts val="1200"/>
              </a:spcBef>
              <a:buClr>
                <a:schemeClr val="dk2"/>
              </a:buClr>
              <a:buSzPct val="68750"/>
              <a:buFont typeface="Wingdings" pitchFamily="2" charset="2"/>
              <a:buChar char="v"/>
            </a:pP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Definitions</a:t>
            </a:r>
          </a:p>
          <a:p>
            <a:pPr marL="996950" indent="-285750" algn="just">
              <a:lnSpc>
                <a:spcPct val="100000"/>
              </a:lnSpc>
              <a:spcBef>
                <a:spcPts val="1200"/>
              </a:spcBef>
              <a:buClr>
                <a:schemeClr val="dk2"/>
              </a:buClr>
              <a:buSzPct val="68750"/>
              <a:buFont typeface="Wingdings" pitchFamily="2" charset="2"/>
              <a:buChar char="v"/>
            </a:pP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Important terminologies relevant to </a:t>
            </a:r>
            <a:r>
              <a:rPr lang="en-GB" sz="16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REDCap</a:t>
            </a:r>
            <a:endParaRPr lang="en-GB" sz="16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996950" indent="-285750" algn="just">
              <a:lnSpc>
                <a:spcPct val="100000"/>
              </a:lnSpc>
              <a:spcBef>
                <a:spcPts val="1200"/>
              </a:spcBef>
              <a:buClr>
                <a:schemeClr val="dk2"/>
              </a:buClr>
              <a:buSzPct val="68750"/>
              <a:buFont typeface="Wingdings" pitchFamily="2" charset="2"/>
              <a:buChar char="v"/>
            </a:pPr>
            <a:r>
              <a:rPr lang="en-GB" sz="16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REDCap</a:t>
            </a: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features</a:t>
            </a:r>
          </a:p>
          <a:p>
            <a:pPr marL="539750" indent="-285750" algn="just">
              <a:lnSpc>
                <a:spcPct val="100000"/>
              </a:lnSpc>
              <a:spcBef>
                <a:spcPts val="1200"/>
              </a:spcBef>
              <a:buClr>
                <a:schemeClr val="dk2"/>
              </a:buClr>
              <a:buSzPct val="68750"/>
              <a:buFont typeface="Wingdings" pitchFamily="2" charset="2"/>
              <a:buChar char="v"/>
            </a:pP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Getting started with </a:t>
            </a:r>
            <a:r>
              <a:rPr lang="en-GB" sz="16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REDCap</a:t>
            </a: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software </a:t>
            </a:r>
          </a:p>
          <a:p>
            <a:pPr marL="539750" indent="-285750" algn="just">
              <a:lnSpc>
                <a:spcPct val="100000"/>
              </a:lnSpc>
              <a:spcBef>
                <a:spcPts val="1200"/>
              </a:spcBef>
              <a:buClr>
                <a:schemeClr val="dk2"/>
              </a:buClr>
              <a:buSzPct val="68750"/>
              <a:buFont typeface="Wingdings" pitchFamily="2" charset="2"/>
              <a:buChar char="v"/>
            </a:pP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Creating New </a:t>
            </a:r>
            <a:r>
              <a:rPr lang="en-GB" sz="16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eCRF</a:t>
            </a: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</a:p>
          <a:p>
            <a:pPr marL="539750" indent="-285750" algn="just">
              <a:lnSpc>
                <a:spcPct val="100000"/>
              </a:lnSpc>
              <a:spcBef>
                <a:spcPts val="1200"/>
              </a:spcBef>
              <a:buClr>
                <a:schemeClr val="dk2"/>
              </a:buClr>
              <a:buSzPct val="68750"/>
              <a:buFont typeface="Wingdings" pitchFamily="2" charset="2"/>
              <a:buChar char="v"/>
            </a:pP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Access &amp; editing </a:t>
            </a:r>
            <a:r>
              <a:rPr lang="en-GB" sz="16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eCRF</a:t>
            </a: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</a:p>
          <a:p>
            <a:pPr marL="2540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Exporting data from </a:t>
            </a:r>
            <a:r>
              <a:rPr lang="en-GB" sz="16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REDCap</a:t>
            </a: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to other Software</a:t>
            </a:r>
            <a:endParaRPr lang="en-GB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13" y="359229"/>
            <a:ext cx="166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Cont’d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3690258" y="458767"/>
            <a:ext cx="5355772" cy="3993371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perspectiveContrastingLeftFacing"/>
            <a:lightRig rig="threePt" dir="t"/>
          </a:scene3d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 lvl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</a:pPr>
            <a:r>
              <a:rPr lang="en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PRACTICAL SESSION</a:t>
            </a:r>
            <a:endParaRPr sz="1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imes New Roman"/>
              <a:buChar char="●"/>
            </a:pPr>
            <a:r>
              <a:rPr lang="en" sz="1600" dirty="0">
                <a:solidFill>
                  <a:schemeClr val="dk2"/>
                </a:solidFill>
                <a:latin typeface="Arial Nova" pitchFamily="34" charset="0"/>
                <a:ea typeface="Times New Roman"/>
                <a:cs typeface="Times New Roman"/>
                <a:sym typeface="Times New Roman"/>
              </a:rPr>
              <a:t>Included entering a fictitious data into the REDCap database.</a:t>
            </a:r>
            <a:endParaRPr sz="1600" dirty="0">
              <a:solidFill>
                <a:schemeClr val="dk2"/>
              </a:solidFill>
              <a:latin typeface="Arial Nova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imes New Roman"/>
              <a:buChar char="●"/>
            </a:pPr>
            <a:r>
              <a:rPr lang="en" sz="1600" dirty="0">
                <a:solidFill>
                  <a:schemeClr val="dk2"/>
                </a:solidFill>
                <a:latin typeface="Arial Nova" pitchFamily="34" charset="0"/>
                <a:ea typeface="Times New Roman"/>
                <a:cs typeface="Times New Roman"/>
                <a:sym typeface="Times New Roman"/>
              </a:rPr>
              <a:t>Identify limitations and errors in the CRFs created in the REDCap software.  </a:t>
            </a:r>
            <a:endParaRPr lang="en" sz="1600" dirty="0" smtClean="0">
              <a:solidFill>
                <a:schemeClr val="dk2"/>
              </a:solidFill>
              <a:latin typeface="Arial Nova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imes New Roman"/>
              <a:buChar char="●"/>
            </a:pPr>
            <a:r>
              <a:rPr lang="en" sz="1600" dirty="0" smtClean="0">
                <a:solidFill>
                  <a:schemeClr val="dk2"/>
                </a:solidFill>
                <a:latin typeface="Arial Nova" pitchFamily="34" charset="0"/>
                <a:ea typeface="Times New Roman"/>
                <a:cs typeface="Times New Roman"/>
                <a:sym typeface="Times New Roman"/>
              </a:rPr>
              <a:t>Identify data type as per the CRF</a:t>
            </a: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imes New Roman"/>
              <a:buChar char="●"/>
            </a:pPr>
            <a:r>
              <a:rPr lang="en" sz="1600" dirty="0" smtClean="0">
                <a:solidFill>
                  <a:schemeClr val="dk2"/>
                </a:solidFill>
                <a:latin typeface="Arial Nova" pitchFamily="34" charset="0"/>
                <a:ea typeface="Times New Roman"/>
                <a:cs typeface="Times New Roman"/>
                <a:sym typeface="Times New Roman"/>
              </a:rPr>
              <a:t>Save Data</a:t>
            </a: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imes New Roman"/>
              <a:buChar char="●"/>
            </a:pPr>
            <a:r>
              <a:rPr lang="en" sz="1600" dirty="0" smtClean="0">
                <a:solidFill>
                  <a:schemeClr val="dk2"/>
                </a:solidFill>
                <a:latin typeface="Arial Nova" pitchFamily="34" charset="0"/>
                <a:ea typeface="Times New Roman"/>
                <a:cs typeface="Times New Roman"/>
                <a:sym typeface="Times New Roman"/>
              </a:rPr>
              <a:t>Export Data variables</a:t>
            </a:r>
            <a:endParaRPr sz="1600" dirty="0">
              <a:solidFill>
                <a:schemeClr val="dk2"/>
              </a:solidFill>
              <a:latin typeface="Arial Nova" pitchFamily="34" charset="0"/>
              <a:ea typeface="Times New Roman"/>
              <a:cs typeface="Times New Roman"/>
              <a:sym typeface="Times New Roman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Times New Roman"/>
              <a:buChar char="●"/>
            </a:pPr>
            <a:r>
              <a:rPr lang="en" sz="1600" dirty="0" smtClean="0">
                <a:solidFill>
                  <a:schemeClr val="dk2"/>
                </a:solidFill>
                <a:latin typeface="Arial Nova" pitchFamily="34" charset="0"/>
                <a:ea typeface="Times New Roman"/>
                <a:cs typeface="Times New Roman"/>
                <a:sym typeface="Times New Roman"/>
              </a:rPr>
              <a:t>Edit and Save data </a:t>
            </a:r>
            <a:r>
              <a:rPr lang="en" sz="1600" dirty="0">
                <a:solidFill>
                  <a:schemeClr val="dk2"/>
                </a:solidFill>
                <a:latin typeface="Arial Nova" pitchFamily="34" charset="0"/>
                <a:ea typeface="Times New Roman"/>
                <a:cs typeface="Times New Roman"/>
                <a:sym typeface="Times New Roman"/>
              </a:rPr>
              <a:t>dictionary </a:t>
            </a:r>
            <a:r>
              <a:rPr lang="en" sz="1600" dirty="0" smtClean="0">
                <a:solidFill>
                  <a:schemeClr val="dk2"/>
                </a:solidFill>
                <a:latin typeface="Arial Nova" pitchFamily="34" charset="0"/>
                <a:ea typeface="Times New Roman"/>
                <a:cs typeface="Times New Roman"/>
                <a:sym typeface="Times New Roman"/>
              </a:rPr>
              <a:t>(codebook)</a:t>
            </a:r>
            <a:endParaRPr sz="1600" dirty="0">
              <a:solidFill>
                <a:schemeClr val="dk2"/>
              </a:solidFill>
              <a:latin typeface="Arial Nov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08" y="2863114"/>
            <a:ext cx="4204191" cy="1970039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909" y="458767"/>
            <a:ext cx="4593771" cy="1970039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2024744" y="2356979"/>
            <a:ext cx="2492827" cy="461665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Practical Session</a:t>
            </a:r>
            <a:endParaRPr lang="en-GB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799" y="163285"/>
            <a:ext cx="171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Cont’d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 descr="Surfboard alone on beach at sunset"/>
          <p:cNvPicPr preferRelativeResize="0"/>
          <p:nvPr/>
        </p:nvPicPr>
        <p:blipFill rotWithShape="1">
          <a:blip r:embed="rId3">
            <a:alphaModFix/>
          </a:blip>
          <a:srcRect t="21465" b="3532"/>
          <a:stretch/>
        </p:blipFill>
        <p:spPr>
          <a:xfrm>
            <a:off x="-200" y="0"/>
            <a:ext cx="9144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4294967295"/>
          </p:nvPr>
        </p:nvSpPr>
        <p:spPr>
          <a:xfrm>
            <a:off x="4191001" y="3385457"/>
            <a:ext cx="2710542" cy="1262743"/>
          </a:xfrm>
          <a:prstGeom prst="rect">
            <a:avLst/>
          </a:prstGeom>
          <a:solidFill>
            <a:schemeClr val="lt1"/>
          </a:solidFill>
          <a:ln w="76200"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/>
              <a:t>Thank You </a:t>
            </a:r>
            <a:endParaRPr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683827" y="4659086"/>
            <a:ext cx="2340429" cy="40011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Hawassa</a:t>
            </a:r>
            <a:r>
              <a:rPr lang="en-GB" sz="2000" dirty="0" smtClean="0"/>
              <a:t>, Ethiopia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9886">
        <p14:prism/>
      </p:transition>
    </mc:Choice>
    <mc:Fallback xmlns="">
      <p:transition spd="med" advTm="988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202</Words>
  <Application>Microsoft Macintosh PowerPoint</Application>
  <PresentationFormat>Presentazione su schermo (16:9)</PresentationFormat>
  <Paragraphs>60</Paragraphs>
  <Slides>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Tahoma</vt:lpstr>
      <vt:lpstr>Malgun Gothic Semilight</vt:lpstr>
      <vt:lpstr>Calibri</vt:lpstr>
      <vt:lpstr>Calibri Light</vt:lpstr>
      <vt:lpstr>Arial Nova</vt:lpstr>
      <vt:lpstr>Office Theme</vt:lpstr>
      <vt:lpstr>PregART-Clinical Trial</vt:lpstr>
      <vt:lpstr>Training on REDCap Data Management Software April 2021 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marco simonelli</cp:lastModifiedBy>
  <cp:revision>27</cp:revision>
  <dcterms:modified xsi:type="dcterms:W3CDTF">2021-06-03T20:38:31Z</dcterms:modified>
</cp:coreProperties>
</file>